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4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70" d="100"/>
          <a:sy n="70" d="100"/>
        </p:scale>
        <p:origin x="321" y="24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 /><Relationship Id="rId42" Type="http://schemas.openxmlformats.org/officeDocument/2006/relationships/tableStyles" Target="tableStyles.xml" /><Relationship Id="rId4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fauxels?utm_content=attributionCopyText&amp;utm_medium=referral&amp;utm_source=pexels" TargetMode="Externa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shvetsa?utm_content=attributionCopyText&amp;utm_medium=referral&amp;utm_source=pexels" TargetMode="Externa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shvetsa?utm_content=attributionCopyText&amp;utm_medium=referral&amp;utm_source=pexels" TargetMode="Externa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shvetsa?utm_content=attributionCopyText&amp;utm_medium=referral&amp;utm_source=pexels" TargetMode="Externa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shvetsa?utm_content=attributionCopyText&amp;utm_medium=referral&amp;utm_source=pexels" TargetMode="Externa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pexels.com/@shvetsa?utm_content=attributionCopyText&amp;utm_medium=referral&amp;utm_source=pexels" TargetMode="Externa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unsplash.com/@officestock?utm_source=unsplash&amp;utm_medium=referral&amp;utm_content=creditCopyText" TargetMode="Externa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unsplash.com/@ajufaan?utm_source=unsplash&amp;utm_medium=referral&amp;utm_content=creditCopyText" TargetMode="Externa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21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22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23</a:t>
            </a:fld>
            <a:endParaRPr lang="en-ID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24</a:t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25</a:t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26</a:t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27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28</a:t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29</a:t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30</a:t>
            </a:fld>
            <a:endParaRPr lang="en-ID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31</a:t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32</a:t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33</a:t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34</a:t>
            </a:fld>
            <a:endParaRPr lang="en-ID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7483DC-EAC8-33B5-6553-BCD4BC97CABF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6ACFAC-934B-A263-5F88-073FA7C1D7B0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ajufaan?utm_source=unsplash&amp;utm_medium=referral&amp;utm_content=creditCopyText"/>
              </a:rPr>
              <a:t>Mohamed 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ajufaan?utm_source=unsplash&amp;utm_medium=referral&amp;utm_content=creditCopyText"/>
              </a:rPr>
              <a:t>Ajufaan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vacation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6</a:t>
            </a:fld>
            <a:endParaRPr lang="en-ID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15" imgW="7772400" imgH="10058400" progId="TCLayout.ActiveDocument.1">
              <p:embed/>
              <p:pic>
                <p:nvPicPr>
                  <p:cNvPr id="6" name="Object 5"/>
                  <p:cNvPicPr/>
                  <p:nvPr/>
                </p:nvPicPr>
                <p:blipFill>
                  <a:blip r:embed="rId14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3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23" name="Object 22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r>
              <a:rPr lang="en-US" sz="6600" b="1"/>
              <a:t>We are </a:t>
            </a:r>
            <a:r>
              <a:rPr lang="en-US" sz="6600" b="1"/>
              <a:t>mustrust</a:t>
            </a:r>
            <a:r>
              <a:rPr lang="en-US" sz="6600" b="1"/>
              <a:t>!</a:t>
            </a:r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>
                <a:latin typeface="+mj-ea"/>
                <a:ea typeface="+mj-ea"/>
              </a:rPr>
              <a:t>操作系统原理与设计</a:t>
            </a:r>
            <a:r>
              <a:rPr lang="en-US">
                <a:latin typeface="+mj-ea"/>
                <a:ea typeface="+mj-ea"/>
              </a:rPr>
              <a:t>(H) </a:t>
            </a:r>
            <a:r>
              <a:rPr lang="zh-CN">
                <a:latin typeface="+mj-ea"/>
                <a:ea typeface="+mj-ea"/>
              </a:rPr>
              <a:t>期末答辩 授课教师：邢凯</a:t>
            </a:r>
            <a:endParaRPr lang="en-US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>
                <a:latin typeface="+mj-ea"/>
                <a:ea typeface="+mj-ea"/>
              </a:rPr>
              <a:t>汇报人：阎昶澍、郭东昊、薄震宇、周翟恩和、王劲博</a:t>
            </a:r>
            <a:endParaRPr lang="en-US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>
                <a:latin typeface="+mj-ea"/>
                <a:ea typeface="+mj-ea"/>
              </a:rPr>
              <a:t>2024</a:t>
            </a:r>
            <a:r>
              <a:rPr lang="zh-CN">
                <a:latin typeface="+mj-ea"/>
                <a:ea typeface="+mj-ea"/>
              </a:rPr>
              <a:t>年</a:t>
            </a:r>
            <a:r>
              <a:rPr lang="en-US">
                <a:latin typeface="+mj-ea"/>
                <a:ea typeface="+mj-ea"/>
              </a:rPr>
              <a:t>7</a:t>
            </a:r>
            <a:r>
              <a:rPr lang="zh-CN">
                <a:latin typeface="+mj-ea"/>
                <a:ea typeface="+mj-ea"/>
              </a:rPr>
              <a:t>月</a:t>
            </a:r>
            <a:r>
              <a:rPr lang="en-US">
                <a:latin typeface="+mj-ea"/>
                <a:ea typeface="+mj-ea"/>
              </a:rPr>
              <a:t>6</a:t>
            </a:r>
            <a:r>
              <a:rPr lang="zh-CN">
                <a:latin typeface="+mj-ea"/>
                <a:ea typeface="+mj-ea"/>
              </a:rPr>
              <a:t>日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fill="norm" stroke="1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sz="600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168873" y="193183"/>
            <a:ext cx="4967496" cy="617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 bwMode="auto">
          <a:xfrm>
            <a:off x="3690783" y="1425783"/>
            <a:ext cx="4000007" cy="5078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zh-CN" sz="28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主目录下</a:t>
            </a:r>
            <a:endParaRPr lang="en-US" sz="2800" b="1" i="0">
              <a:solidFill>
                <a:srgbClr val="43436B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FreeRTOS_asm_vector.S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汇编文件，用于定义异常向量和中断处理程序。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list.c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包含了链表数据结构的实现，用于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中的任务管理和内存管理。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mmu.c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包含了内存管理单元（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MMU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）的实现，用于内存保护和虚拟内存管理。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queue.c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包含了队列数据结构的实现，用于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中的任务间通信和同步。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startup.S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汇编文件，用于系统启动时的初始化和配置。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tasks.c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包含了任务管理的实现，用于创建、删除和管理任务。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timers.c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包含了定时器管理的实现，用于任务的延时和超时操作。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wrapper.c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包含了一些封装函数，用于简化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FreeRTOS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的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API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调用。</a:t>
            </a:r>
            <a:endParaRPr/>
          </a:p>
        </p:txBody>
      </p:sp>
      <p:sp>
        <p:nvSpPr>
          <p:cNvPr id="5" name="文本框 4"/>
          <p:cNvSpPr txBox="1"/>
          <p:nvPr/>
        </p:nvSpPr>
        <p:spPr bwMode="auto"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2000" b="1" i="0">
                <a:solidFill>
                  <a:srgbClr val="43436B"/>
                </a:solidFill>
                <a:highlight>
                  <a:srgbClr val="FFFFFF"/>
                </a:highlight>
                <a:latin typeface="Consolas"/>
                <a:ea typeface="微软雅黑"/>
              </a:rPr>
              <a:t>./portable/GCC/ARM_CA53_64_RaspberryPi3/</a:t>
            </a:r>
            <a:r>
              <a:rPr lang="zh-CN" sz="20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目录下</a:t>
            </a:r>
            <a:endParaRPr lang="en-US" sz="2000" b="1" i="0">
              <a:solidFill>
                <a:srgbClr val="43436B"/>
              </a:solidFill>
              <a:highlight>
                <a:srgbClr val="FFFFFF"/>
              </a:highlight>
              <a:latin typeface="微软雅黑"/>
              <a:ea typeface="微软雅黑"/>
            </a:endParaRPr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port.c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包含了与</a:t>
            </a:r>
            <a:r>
              <a:rPr lang="en-US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Raspberry Pi 3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平台相关的端口层实现。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portASM.S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汇编文件，用于平台相关的底层操作。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portmacro.h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头文件，包含了与平台相关的宏定义和类型定义。</a:t>
            </a:r>
            <a:endParaRPr/>
          </a:p>
          <a:p>
            <a:pPr marL="285750" indent="-285750" algn="l">
              <a:spcAft>
                <a:spcPts val="600"/>
              </a:spcAft>
              <a:buFont typeface="Arial"/>
              <a:buChar char="•"/>
              <a:defRPr/>
            </a:pP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MemMang</a:t>
            </a:r>
            <a:r>
              <a:rPr lang="en-US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/heap_1.c</a:t>
            </a:r>
            <a:r>
              <a:rPr lang="zh-CN" sz="1600" b="1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：</a:t>
            </a:r>
            <a:r>
              <a:rPr lang="zh-CN" sz="1600" b="0" i="0">
                <a:solidFill>
                  <a:srgbClr val="43436B"/>
                </a:solidFill>
                <a:highlight>
                  <a:srgbClr val="FFFFFF"/>
                </a:highlight>
                <a:latin typeface="微软雅黑"/>
                <a:ea typeface="微软雅黑"/>
              </a:rPr>
              <a:t>包含了一个简单的堆内存管理器的实现。</a:t>
            </a:r>
            <a:endParaRPr/>
          </a:p>
          <a:p>
            <a:pPr>
              <a:defRPr/>
            </a:pP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sz="4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zh-CN" sz="1600" b="1">
                <a:latin typeface="+mj-ea"/>
                <a:ea typeface="+mj-ea"/>
              </a:rPr>
              <a:t>基本方法：</a:t>
            </a:r>
            <a:endParaRPr lang="en-US" sz="1600" b="1">
              <a:latin typeface="+mj-ea"/>
              <a:ea typeface="+mj-ea"/>
            </a:endParaRPr>
          </a:p>
          <a:p>
            <a:pPr>
              <a:defRPr/>
            </a:pPr>
            <a:r>
              <a:rPr lang="zh-CN" sz="160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>
              <a:latin typeface="+mj-ea"/>
              <a:ea typeface="+mj-ea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zh-CN" sz="1600" b="1">
                <a:latin typeface="+mj-ea"/>
                <a:ea typeface="+mj-ea"/>
              </a:rPr>
              <a:t>改写原则：</a:t>
            </a:r>
            <a:endParaRPr lang="en-US" sz="1600" b="1">
              <a:latin typeface="+mj-ea"/>
              <a:ea typeface="+mj-ea"/>
            </a:endParaRPr>
          </a:p>
          <a:p>
            <a:pPr>
              <a:defRPr/>
            </a:pPr>
            <a:r>
              <a:rPr lang="zh-CN" sz="160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>
                <a:latin typeface="+mj-ea"/>
                <a:ea typeface="+mj-ea"/>
              </a:rPr>
              <a:t>Rust</a:t>
            </a:r>
            <a:r>
              <a:rPr lang="zh-CN" sz="1600">
                <a:latin typeface="+mj-ea"/>
                <a:ea typeface="+mj-ea"/>
              </a:rPr>
              <a:t>命名规范的版本，如“</a:t>
            </a:r>
            <a:r>
              <a:rPr lang="en-US" sz="1600">
                <a:latin typeface="Consolas"/>
                <a:ea typeface="+mj-ea"/>
              </a:rPr>
              <a:t>vInitialiseList</a:t>
            </a:r>
            <a:r>
              <a:rPr lang="zh-CN" sz="1600">
                <a:latin typeface="+mj-ea"/>
                <a:ea typeface="+mj-ea"/>
              </a:rPr>
              <a:t>”改为“</a:t>
            </a:r>
            <a:r>
              <a:rPr lang="en-US" sz="1600">
                <a:latin typeface="Consolas"/>
                <a:ea typeface="+mj-ea"/>
              </a:rPr>
              <a:t>initialize_list</a:t>
            </a:r>
            <a:r>
              <a:rPr lang="zh-CN" sz="1600">
                <a:latin typeface="+mj-ea"/>
                <a:ea typeface="+mj-ea"/>
              </a:rPr>
              <a:t>”</a:t>
            </a:r>
            <a:endParaRPr sz="160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0" t="0" r="47399" b="0"/>
          <a:stretch/>
        </p:blipFill>
        <p:spPr bwMode="auto"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/>
          <p:cNvSpPr/>
          <p:nvPr/>
        </p:nvSpPr>
        <p:spPr bwMode="auto"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/>
          <p:cNvCxnSpPr>
            <a:cxnSpLocks/>
          </p:cNvCxnSpPr>
          <p:nvPr/>
        </p:nvCxnSpPr>
        <p:spPr bwMode="auto"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/>
          <p:cNvGrpSpPr/>
          <p:nvPr/>
        </p:nvGrpSpPr>
        <p:grpSpPr bwMode="auto">
          <a:xfrm>
            <a:off x="5707887" y="1429090"/>
            <a:ext cx="569672" cy="204820"/>
            <a:chOff x="5964215" y="1531583"/>
            <a:chExt cx="621997" cy="223633"/>
          </a:xfrm>
        </p:grpSpPr>
        <p:sp>
          <p:nvSpPr>
            <p:cNvPr id="13" name="椭圆 8"/>
            <p:cNvSpPr/>
            <p:nvPr/>
          </p:nvSpPr>
          <p:spPr bwMode="auto"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14" name="直接连接符 12"/>
            <p:cNvCxnSpPr>
              <a:cxnSpLocks/>
              <a:stCxn id="13" idx="6"/>
            </p:cNvCxnSpPr>
            <p:nvPr/>
          </p:nvCxnSpPr>
          <p:spPr bwMode="auto"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/>
          <p:cNvGrpSpPr/>
          <p:nvPr/>
        </p:nvGrpSpPr>
        <p:grpSpPr bwMode="auto">
          <a:xfrm>
            <a:off x="5707889" y="3994573"/>
            <a:ext cx="569670" cy="204820"/>
            <a:chOff x="5964215" y="4790393"/>
            <a:chExt cx="621995" cy="223633"/>
          </a:xfrm>
        </p:grpSpPr>
        <p:sp>
          <p:nvSpPr>
            <p:cNvPr id="16" name="椭圆 10"/>
            <p:cNvSpPr/>
            <p:nvPr/>
          </p:nvSpPr>
          <p:spPr bwMode="auto"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17" name="直接连接符 14"/>
            <p:cNvCxnSpPr>
              <a:cxnSpLocks/>
            </p:cNvCxnSpPr>
            <p:nvPr/>
          </p:nvCxnSpPr>
          <p:spPr bwMode="auto"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/>
          <p:cNvGrpSpPr/>
          <p:nvPr/>
        </p:nvGrpSpPr>
        <p:grpSpPr bwMode="auto">
          <a:xfrm flipH="1">
            <a:off x="5235551" y="2508890"/>
            <a:ext cx="673813" cy="204820"/>
            <a:chOff x="5964215" y="3033279"/>
            <a:chExt cx="735705" cy="223633"/>
          </a:xfrm>
        </p:grpSpPr>
        <p:sp>
          <p:nvSpPr>
            <p:cNvPr id="19" name="椭圆 9"/>
            <p:cNvSpPr/>
            <p:nvPr/>
          </p:nvSpPr>
          <p:spPr bwMode="auto"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20" name="直接连接符 16"/>
            <p:cNvCxnSpPr>
              <a:cxnSpLocks/>
            </p:cNvCxnSpPr>
            <p:nvPr/>
          </p:nvCxnSpPr>
          <p:spPr bwMode="auto"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/>
          <p:cNvGrpSpPr/>
          <p:nvPr/>
        </p:nvGrpSpPr>
        <p:grpSpPr bwMode="auto">
          <a:xfrm flipH="1">
            <a:off x="5238891" y="5267822"/>
            <a:ext cx="673813" cy="204820"/>
            <a:chOff x="5964215" y="3033279"/>
            <a:chExt cx="735705" cy="223633"/>
          </a:xfrm>
        </p:grpSpPr>
        <p:sp>
          <p:nvSpPr>
            <p:cNvPr id="34" name="椭圆 9"/>
            <p:cNvSpPr/>
            <p:nvPr/>
          </p:nvSpPr>
          <p:spPr bwMode="auto"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defRPr/>
              </a:pPr>
              <a:endParaRPr lang="zh-CN" sz="800">
                <a:latin typeface="Arial"/>
                <a:ea typeface="微软雅黑"/>
                <a:cs typeface="+mn-ea"/>
              </a:endParaRPr>
            </a:p>
          </p:txBody>
        </p:sp>
        <p:cxnSp>
          <p:nvCxnSpPr>
            <p:cNvPr id="35" name="直接连接符 16"/>
            <p:cNvCxnSpPr>
              <a:cxnSpLocks/>
            </p:cNvCxnSpPr>
            <p:nvPr/>
          </p:nvCxnSpPr>
          <p:spPr bwMode="auto"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/>
          <p:cNvSpPr txBox="1"/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80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sz="280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sz="280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问题：编译时报错头文件中的</a:t>
            </a:r>
            <a:r>
              <a:rPr lang="en-US"/>
              <a:t>const</a:t>
            </a:r>
            <a:r>
              <a:rPr lang="zh-CN"/>
              <a:t>常量重复定义，如下图。</a:t>
            </a: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3802" y="1911023"/>
            <a:ext cx="7375985" cy="4148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  <a:endParaRPr/>
          </a:p>
        </p:txBody>
      </p:sp>
      <p:sp>
        <p:nvSpPr>
          <p:cNvPr id="5" name="文本框 4"/>
          <p:cNvSpPr txBox="1"/>
          <p:nvPr/>
        </p:nvSpPr>
        <p:spPr bwMode="auto"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解决方案：将重复定义的</a:t>
            </a:r>
            <a:r>
              <a:rPr lang="en-US"/>
              <a:t>const</a:t>
            </a:r>
            <a:r>
              <a:rPr lang="zh-CN"/>
              <a:t>常量改成宏定义的形式</a:t>
            </a:r>
            <a:endParaRPr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5564" y="1902055"/>
            <a:ext cx="8698981" cy="3797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  <a:endParaRPr/>
          </a:p>
        </p:txBody>
      </p:sp>
      <p:sp>
        <p:nvSpPr>
          <p:cNvPr id="4" name="文本框 3"/>
          <p:cNvSpPr txBox="1"/>
          <p:nvPr/>
        </p:nvSpPr>
        <p:spPr bwMode="auto">
          <a:xfrm>
            <a:off x="533400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问题：在使用</a:t>
            </a:r>
            <a:r>
              <a:rPr lang="en-US"/>
              <a:t>bindgen</a:t>
            </a:r>
            <a:r>
              <a:rPr lang="zh-CN"/>
              <a:t>时，头文件中的一部分具有函数功能的宏会被忽略</a:t>
            </a:r>
            <a:endParaRPr/>
          </a:p>
        </p:txBody>
      </p:sp>
      <p:sp>
        <p:nvSpPr>
          <p:cNvPr id="6" name="文本框 5"/>
          <p:cNvSpPr txBox="1"/>
          <p:nvPr/>
        </p:nvSpPr>
        <p:spPr bwMode="auto">
          <a:xfrm>
            <a:off x="533400" y="1801505"/>
            <a:ext cx="1060431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/>
              <a:t>解决方案：</a:t>
            </a:r>
            <a:endParaRPr lang="en-US"/>
          </a:p>
          <a:p>
            <a:pPr>
              <a:lnSpc>
                <a:spcPct val="150000"/>
              </a:lnSpc>
              <a:defRPr/>
            </a:pPr>
            <a:r>
              <a:rPr lang="zh-CN"/>
              <a:t>方案一：专门写一个函数来扫描所有头文件，将具有函数功能的宏以</a:t>
            </a:r>
            <a:r>
              <a:rPr lang="en-US"/>
              <a:t>macro</a:t>
            </a:r>
            <a:r>
              <a:rPr lang="zh-CN"/>
              <a:t>的形式追加到</a:t>
            </a:r>
            <a:r>
              <a:rPr lang="en-US"/>
              <a:t>bindgen</a:t>
            </a:r>
            <a:r>
              <a:rPr lang="zh-CN"/>
              <a:t>末尾</a:t>
            </a:r>
            <a:endParaRPr lang="en-US"/>
          </a:p>
          <a:p>
            <a:pPr>
              <a:lnSpc>
                <a:spcPct val="150000"/>
              </a:lnSpc>
              <a:defRPr/>
            </a:pPr>
            <a:r>
              <a:rPr lang="zh-CN"/>
              <a:t>方案二：手动将所有具有函数功能的宏修改为具有相同名称和功能的函数</a:t>
            </a:r>
            <a:endParaRPr lang="en-US"/>
          </a:p>
          <a:p>
            <a:pPr>
              <a:lnSpc>
                <a:spcPct val="150000"/>
              </a:lnSpc>
              <a:defRPr/>
            </a:pPr>
            <a:endParaRPr lang="en-US"/>
          </a:p>
          <a:p>
            <a:pPr>
              <a:lnSpc>
                <a:spcPct val="150000"/>
              </a:lnSpc>
              <a:defRPr/>
            </a:pPr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758" y="3776752"/>
            <a:ext cx="8864221" cy="25234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 bwMode="auto">
          <a:xfrm>
            <a:off x="533400" y="3126654"/>
            <a:ext cx="7663218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/>
              <a:t>由于这样的宏并不是很多，所以我们选择了方案二，下面是一个例子：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  <a:endParaRPr/>
          </a:p>
        </p:txBody>
      </p:sp>
      <p:sp>
        <p:nvSpPr>
          <p:cNvPr id="4" name="文本框 3"/>
          <p:cNvSpPr txBox="1"/>
          <p:nvPr/>
        </p:nvSpPr>
        <p:spPr bwMode="auto">
          <a:xfrm>
            <a:off x="533400" y="165847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/>
              <a:t>问题：上板时为</a:t>
            </a:r>
            <a:r>
              <a:rPr lang="en-US"/>
              <a:t>no-std</a:t>
            </a:r>
            <a:r>
              <a:rPr lang="zh-CN"/>
              <a:t>环境，这意味着不支持</a:t>
            </a:r>
            <a:r>
              <a:rPr lang="en-US"/>
              <a:t>std</a:t>
            </a:r>
            <a:r>
              <a:rPr lang="zh-CN"/>
              <a:t>库</a:t>
            </a:r>
            <a:r>
              <a:rPr lang="zh-CN"/>
              <a:t>，而我们的代码中大量使用了</a:t>
            </a:r>
            <a:r>
              <a:rPr lang="en-US"/>
              <a:t>std</a:t>
            </a:r>
            <a:r>
              <a:rPr lang="zh-CN"/>
              <a:t>库的功能</a:t>
            </a:r>
            <a:r>
              <a:rPr lang="zh-CN"/>
              <a:t>。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zh-CN"/>
              <a:t>解决方案：使用</a:t>
            </a:r>
            <a:r>
              <a:rPr lang="en-US"/>
              <a:t>no-std</a:t>
            </a:r>
            <a:r>
              <a:rPr lang="zh-CN"/>
              <a:t>环境支持的库如</a:t>
            </a:r>
            <a:r>
              <a:rPr lang="en-US"/>
              <a:t>core</a:t>
            </a:r>
            <a:r>
              <a:rPr lang="zh-CN"/>
              <a:t>，</a:t>
            </a:r>
            <a:r>
              <a:rPr lang="en-US"/>
              <a:t>alloc</a:t>
            </a:r>
            <a:r>
              <a:rPr lang="zh-CN"/>
              <a:t>等来替代</a:t>
            </a:r>
            <a:r>
              <a:rPr lang="en-US"/>
              <a:t>std</a:t>
            </a:r>
            <a:r>
              <a:rPr lang="zh-CN"/>
              <a:t>：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core</a:t>
            </a:r>
            <a:r>
              <a:rPr lang="zh-CN"/>
              <a:t>：</a:t>
            </a:r>
            <a:r>
              <a:rPr lang="zh-CN" sz="1600"/>
              <a:t>核心库，提供</a:t>
            </a:r>
            <a:r>
              <a:rPr lang="en-US" sz="1600"/>
              <a:t>Rust</a:t>
            </a:r>
            <a:r>
              <a:rPr lang="zh-CN" sz="1600"/>
              <a:t>语言的基础设施，如基础数据类型、操作符、宏等</a:t>
            </a:r>
            <a:endParaRPr lang="en-US" sz="160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alloc</a:t>
            </a:r>
            <a:r>
              <a:rPr lang="zh-CN"/>
              <a:t>：</a:t>
            </a:r>
            <a:r>
              <a:rPr lang="zh-CN" sz="1600"/>
              <a:t>提供动态内存分配的支持</a:t>
            </a:r>
            <a:endParaRPr lang="en-US" sz="160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no_std_async</a:t>
            </a:r>
            <a:r>
              <a:rPr lang="zh-CN"/>
              <a:t>：</a:t>
            </a:r>
            <a:r>
              <a:rPr lang="zh-CN" sz="1600"/>
              <a:t>专为</a:t>
            </a:r>
            <a:r>
              <a:rPr lang="en-US" sz="1600"/>
              <a:t>no-std</a:t>
            </a:r>
            <a:r>
              <a:rPr lang="zh-CN" sz="1600"/>
              <a:t>环境设计的异步库，旨在提供不依赖标准库的情况下使用异步编程的能力</a:t>
            </a:r>
            <a:endParaRPr 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fill="norm" stroke="1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8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fill="norm" stroke="1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fill="norm" stroke="1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fill="norm" stroke="1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fill="norm" stroke="1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fill="norm" stroke="1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fill="norm" stroke="1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/>
          </a:p>
        </p:txBody>
      </p:sp>
      <p:sp>
        <p:nvSpPr>
          <p:cNvPr id="3" name="Title 1"/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/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/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/>
              <a:t>在代码的具体实现中，我们做了以下替换：</a:t>
            </a:r>
            <a:endParaRPr lang="en-US"/>
          </a:p>
          <a:p>
            <a:pPr>
              <a:defRPr/>
            </a:pP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std::sync =&gt; 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alloc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::sync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fmt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  =&gt; core::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fmt</a:t>
            </a:r>
            <a:endParaRPr lang="en-US" b="1">
              <a:solidFill>
                <a:srgbClr val="000000"/>
              </a:solidFill>
              <a:latin typeface="Consolas"/>
              <a:ea typeface="等线 Ligh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std::cell::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UnsafeCell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=&gt; core::cell::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UnsafeCell</a:t>
            </a:r>
            <a:endParaRPr lang="en-US" b="1">
              <a:solidFill>
                <a:srgbClr val="000000"/>
              </a:solidFill>
              <a:latin typeface="Consolas"/>
              <a:ea typeface="等线 Ligh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std::collections::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VecDeque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=&gt; 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alloc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::collections::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VecDeque</a:t>
            </a:r>
            <a:endParaRPr lang="en-US" b="1">
              <a:solidFill>
                <a:srgbClr val="000000"/>
              </a:solidFill>
              <a:latin typeface="Consolas"/>
              <a:ea typeface="等线 Ligh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std::boxed =&gt; 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alloc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::boxed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std::mem =&gt; core::mem</a:t>
            </a:r>
            <a:endParaRPr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std::sync::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RwLock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=&gt; 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no_std_async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::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rwlock</a:t>
            </a:r>
            <a:endParaRPr lang="en-US" b="1">
              <a:solidFill>
                <a:srgbClr val="000000"/>
              </a:solidFill>
              <a:latin typeface="Consolas"/>
              <a:ea typeface="等线 Light"/>
              <a:cs typeface="Times New Roman"/>
            </a:endParaRPr>
          </a:p>
          <a:p>
            <a:pPr>
              <a:lnSpc>
                <a:spcPct val="150000"/>
              </a:lnSpc>
              <a:defRPr/>
            </a:pPr>
            <a:r>
              <a:rPr lang="zh-CN"/>
              <a:t>此外，在实现某些功能时，还引入了诸如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core::marker::</a:t>
            </a:r>
            <a:r>
              <a:rPr lang="en-US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PhantomData</a:t>
            </a:r>
            <a:r>
              <a:rPr lang="zh-CN"/>
              <a:t>等</a:t>
            </a:r>
            <a:r>
              <a:rPr lang="en-US"/>
              <a:t>no-std</a:t>
            </a:r>
            <a:r>
              <a:rPr lang="zh-CN"/>
              <a:t>环境的库中的内容。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>
              <a:defRPr/>
            </a:pP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模块简介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。</a:t>
            </a:r>
            <a:endParaRPr sz="7200">
              <a:latin typeface="等线 Light"/>
              <a:ea typeface="等线 Light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核心数据结构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：主要数据结构为</a:t>
            </a:r>
            <a:r>
              <a:rPr sz="2400" b="0" i="0" u="none">
                <a:solidFill>
                  <a:srgbClr val="000000"/>
                </a:solidFill>
                <a:latin typeface="Consolas"/>
                <a:ea typeface="等线 Light"/>
                <a:cs typeface="Courier New"/>
              </a:rPr>
              <a:t>TaskControlBlock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，包含任务状态、优先级、名称等字段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。</a:t>
            </a:r>
            <a:endParaRPr sz="7200">
              <a:latin typeface="等线 Light"/>
              <a:ea typeface="等线 Light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关键特性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：通过条件编译适应不同配置，提高模块的灵活性和安全性</a:t>
            </a:r>
            <a:r>
              <a:rPr sz="28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。</a:t>
            </a:r>
            <a:endParaRPr sz="7200">
              <a:latin typeface="等线 Light"/>
              <a:ea typeface="等线 Light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72300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</a:t>
            </a:r>
            <a:r>
              <a:rPr lang="zh-Hans" sz="28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#[cfg]、#[cfg_attr]等属性宏。</a:t>
            </a:r>
            <a:endParaRPr sz="2800" b="0" i="0" u="none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4331" y="1625960"/>
            <a:ext cx="5175249" cy="3105149"/>
          </a:xfrm>
          <a:prstGeom prst="rect">
            <a:avLst/>
          </a:prstGeom>
        </p:spPr>
      </p:pic>
      <p:sp>
        <p:nvSpPr>
          <p:cNvPr id="1328314937" name=""/>
          <p:cNvSpPr/>
          <p:nvPr/>
        </p:nvSpPr>
        <p:spPr bwMode="auto">
          <a:xfrm flipH="0" flipV="0"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state_list_item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：任务状态列表项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priority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：任务优先级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task_name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：任务名称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stack_pointer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：堆栈指针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。</a:t>
            </a:r>
            <a:endParaRPr sz="4800">
              <a:latin typeface="等线 Light"/>
              <a:ea typeface="等线 Light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stack_length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：堆栈长度</a:t>
            </a:r>
            <a:r>
              <a:rPr sz="2600" b="0" i="0" u="none">
                <a:solidFill>
                  <a:srgbClr val="000000"/>
                </a:solidFill>
                <a:latin typeface="等线 Light"/>
                <a:ea typeface="等线 Light"/>
                <a:cs typeface="Times New Roman"/>
              </a:rPr>
              <a:t>。</a:t>
            </a:r>
            <a:endParaRPr sz="4800">
              <a:latin typeface="等线 Light"/>
              <a:ea typeface="等线 Ligh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605614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2116628736" name="文本框 599271341"/>
          <p:cNvSpPr txBox="1"/>
          <p:nvPr/>
        </p:nvSpPr>
        <p:spPr bwMode="auto">
          <a:xfrm flipH="0" flipV="0"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ea typeface="等线 Light"/>
              <a:cs typeface="等线 Light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pic>
        <p:nvPicPr>
          <p:cNvPr id="3259067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24224" y="1231899"/>
            <a:ext cx="6177274" cy="4832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fill="norm" stroke="1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sz="600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  <a:endParaRPr/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Arial"/>
              </a:rPr>
              <a:t>用链表维护内存帧的使用情况,并提供了一系列函数来处理内存访问、页面错误等操作。</a:t>
            </a:r>
            <a:endParaRPr/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Arial"/>
              </a:rPr>
              <a:t>运行冒泡排序程序，统计访存时间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onsolas"/>
                <a:ea typeface="等线 Light"/>
                <a:cs typeface="Calibri"/>
              </a:rPr>
              <a:t>address_map</a:t>
            </a:r>
            <a:endParaRPr/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将虚拟地址映射到物理地址</a:t>
            </a:r>
            <a:endParaRPr/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先查找TLB,未命中则访问页表</a:t>
            </a:r>
            <a:endParaRPr/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页表项无效时,触发页面错误</a:t>
            </a:r>
            <a:endParaRPr/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更新LRU/FIFO链表和TLB</a:t>
            </a:r>
            <a:endParaRPr sz="2800">
              <a:latin typeface="等线 Light"/>
              <a:ea typeface="等线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onsolas"/>
                <a:ea typeface="等线 Light"/>
                <a:cs typeface="Calibri"/>
              </a:rPr>
              <a:t>pageFault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处理页面错误情况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根据</a:t>
            </a:r>
            <a:r>
              <a:rPr lang="zh-Hans" sz="2800" b="0" i="0" u="none" strike="noStrike" cap="none" spc="0">
                <a:solidFill>
                  <a:schemeClr val="tx1"/>
                </a:solidFill>
                <a:latin typeface="Consolas"/>
                <a:ea typeface="等线 Light"/>
                <a:cs typeface="Calibri"/>
              </a:rPr>
              <a:t>ReplacementStrategy</a:t>
            </a: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选择替换帧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若使用TLB,清除被替换页的TLB条目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将脏页写回磁盘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读入导致页面错误的页到替换帧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更新页表项和LRU/FIFO链表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TLB_search</a:t>
            </a:r>
            <a:endParaRPr/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在TLB中搜索虚拟地址映射</a:t>
            </a:r>
            <a:endParaRPr/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找到则更新引用位和脏位</a:t>
            </a:r>
            <a:endParaRPr/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未找到返回</a:t>
            </a:r>
            <a:r>
              <a:rPr lang="en-US"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-1</a:t>
            </a: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(TLB未命中)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fill="norm" stroke="1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800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  <p:sp>
        <p:nvSpPr>
          <p:cNvPr id="2" name=" 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TLB_update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将页号和帧号映射添加到TLB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优先使用空闲条目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无空闲条目时,使用LRU替换策略</a:t>
            </a:r>
            <a:endParaRPr/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Calibri"/>
              </a:rPr>
              <a:t>被替换条目脏位为1,更新页表项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/>
              <a:t>TODO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fill="norm" stroke="1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400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>
                <a:latin typeface="等线 Light"/>
                <a:ea typeface="等线 Light"/>
              </a:rPr>
              <a:t>用 </a:t>
            </a:r>
            <a:r>
              <a:rPr sz="240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wrapper.c</a:t>
            </a:r>
            <a:r>
              <a:rPr sz="2400" b="1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  </a:t>
            </a:r>
            <a:r>
              <a:rPr sz="2400">
                <a:latin typeface="等线 Light"/>
                <a:ea typeface="等线 Light"/>
              </a:rPr>
              <a:t>include </a:t>
            </a:r>
            <a:r>
              <a:rPr sz="2400">
                <a:latin typeface="等线 Light"/>
                <a:ea typeface="等线 Light"/>
              </a:rPr>
              <a:t>所有头文件</a:t>
            </a:r>
            <a:r>
              <a:rPr sz="2400">
                <a:latin typeface="等线 Light"/>
                <a:ea typeface="等线 Light"/>
              </a:rPr>
              <a:t>。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sz="2400">
                <a:latin typeface="等线 Light"/>
                <a:ea typeface="等线 Light"/>
              </a:rPr>
              <a:t>再对这一</a:t>
            </a:r>
            <a:r>
              <a:rPr sz="2400">
                <a:latin typeface="等线 Light"/>
                <a:ea typeface="等线 Light"/>
              </a:rPr>
              <a:t> c </a:t>
            </a:r>
            <a:r>
              <a:rPr sz="2400">
                <a:latin typeface="等线 Light"/>
                <a:ea typeface="等线 Light"/>
              </a:rPr>
              <a:t>文件进行</a:t>
            </a:r>
            <a:r>
              <a:rPr sz="2400">
                <a:latin typeface="等线 Light"/>
                <a:ea typeface="等线 Light"/>
              </a:rPr>
              <a:t> </a:t>
            </a:r>
            <a:r>
              <a:rPr sz="2400">
                <a:latin typeface="等线 Light"/>
                <a:ea typeface="等线 Light"/>
              </a:rPr>
              <a:t>bindgen，可以得到干净的</a:t>
            </a:r>
            <a:r>
              <a:rPr sz="2400">
                <a:latin typeface="等线 Light"/>
                <a:ea typeface="等线 Light"/>
              </a:rPr>
              <a:t> </a:t>
            </a:r>
            <a:r>
              <a:rPr sz="2400">
                <a:solidFill>
                  <a:srgbClr val="000000"/>
                </a:solidFill>
                <a:latin typeface="Consolas"/>
                <a:ea typeface="等线 Light"/>
                <a:cs typeface="Times New Roman"/>
              </a:rPr>
              <a:t>bind.rs</a:t>
            </a:r>
            <a:r>
              <a:rPr sz="2400">
                <a:latin typeface="等线 Light"/>
                <a:ea typeface="等线 Light"/>
              </a:rPr>
              <a:t>（不会生成调用的库函数</a:t>
            </a:r>
            <a:r>
              <a:rPr sz="2400">
                <a:latin typeface="等线 Light"/>
                <a:ea typeface="等线 Light"/>
              </a:rPr>
              <a:t>）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xmlns:a="http://schemas.openxmlformats.org/drawingml/2006/main"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p:oleObj name="oleObj" r:id="rId4" imgW="7772400" imgH="10058400" progId="TCLayout.ActiveDocument.1">
              <p:embed/>
              <p:pic>
                <p:nvPicPr>
                  <p:cNvPr id="4" name="Object 3"/>
                  <p:cNvPicPr/>
                  <p:nvPr/>
                </p:nvPicPr>
                <p:blipFill>
                  <a:blip r:embed="rId3"/>
                  <a:stretch/>
                </p:blipFill>
                <p:spPr bwMode="auto">
                  <a:xfrm>
                    <a:off x="1587" y="1587"/>
                    <a:ext cx="1587" cy="1587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t="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fill="norm" stroke="1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fill="norm" stroke="1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fill="norm" stroke="1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fill="norm" stroke="1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fill="norm" stroke="1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rcRect l="22081" t="870" r="0" b="5364"/>
          <a:stretch/>
        </p:blipFill>
        <p:spPr bwMode="auto">
          <a:xfrm>
            <a:off x="5199529" y="1524000"/>
            <a:ext cx="6992470" cy="4724399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 fill="norm" stroke="1" extrusionOk="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/>
          <p:cNvSpPr/>
          <p:nvPr/>
        </p:nvSpPr>
        <p:spPr bwMode="auto">
          <a:xfrm>
            <a:off x="5199529" y="1524000"/>
            <a:ext cx="6992471" cy="4724399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 fill="norm" stroke="1" extrusionOk="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>
              <a:latin typeface="+mj-e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8" name="Rectangle 7"/>
          <p:cNvSpPr/>
          <p:nvPr/>
        </p:nvSpPr>
        <p:spPr bwMode="auto"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流行性：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是最主流的嵌入式操作系统之一，在全球范围内被广泛采用，拥有庞大的社区支持和活跃的生态系统。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Group 8"/>
          <p:cNvGrpSpPr/>
          <p:nvPr/>
        </p:nvGrpSpPr>
        <p:grpSpPr bwMode="auto"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1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功能丰富：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提供了丰富的功能，如任务管理、内存管理、同步机制等，同时还支持文件系统，满足了嵌入式系统的各种需求。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性能优异：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实时性能出色，能够满足嵌入式系统的实时性需求。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0" name="Group 19"/>
          <p:cNvGrpSpPr/>
          <p:nvPr/>
        </p:nvGrpSpPr>
        <p:grpSpPr bwMode="auto"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源代码质量：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代码精简、可读性强，易于移植到各种嵌入式平台，对开发者友好。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5" name="Group 24"/>
          <p:cNvGrpSpPr/>
          <p:nvPr/>
        </p:nvGrpSpPr>
        <p:grpSpPr bwMode="auto"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版权“友好”：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FreeRTOS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的许可证商业友好，允许商业应用和修改，没有版权的后顾之忧。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30" name="Group 29"/>
          <p:cNvGrpSpPr/>
          <p:nvPr/>
        </p:nvGrpSpPr>
        <p:grpSpPr bwMode="auto"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 bwMode="auto"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FreeRTOS</a:t>
            </a:r>
            <a:r>
              <a:rPr lang="zh-CN" sz="1400" b="0">
                <a:latin typeface="+mn-ea"/>
                <a:ea typeface="+mn-ea"/>
                <a:cs typeface="Segoe UI"/>
              </a:rPr>
              <a:t>是一个广泛使用的实时操作系统</a:t>
            </a:r>
            <a:r>
              <a:rPr lang="en-US" sz="1400" b="0">
                <a:latin typeface="+mn-ea"/>
                <a:ea typeface="+mn-ea"/>
                <a:cs typeface="Segoe UI"/>
              </a:rPr>
              <a:t>(RTOS)</a:t>
            </a:r>
            <a:r>
              <a:rPr lang="zh-CN" sz="1400" b="0">
                <a:latin typeface="+mn-ea"/>
                <a:ea typeface="+mn-ea"/>
                <a:cs typeface="Segoe UI"/>
              </a:rPr>
              <a:t>，专为嵌入式系统设计。它由</a:t>
            </a:r>
            <a:r>
              <a:rPr lang="en-US" sz="1400" b="0">
                <a:latin typeface="+mn-ea"/>
                <a:ea typeface="+mn-ea"/>
                <a:cs typeface="Segoe UI"/>
              </a:rPr>
              <a:t>Richard Barry</a:t>
            </a:r>
            <a:r>
              <a:rPr lang="zh-CN" sz="1400" b="0">
                <a:latin typeface="+mn-ea"/>
                <a:ea typeface="+mn-ea"/>
                <a:cs typeface="Segoe UI"/>
              </a:rPr>
              <a:t>于</a:t>
            </a:r>
            <a:r>
              <a:rPr lang="en-US" sz="1400" b="0">
                <a:latin typeface="+mn-ea"/>
                <a:ea typeface="+mn-ea"/>
                <a:cs typeface="Segoe UI"/>
              </a:rPr>
              <a:t>2003</a:t>
            </a:r>
            <a:r>
              <a:rPr lang="zh-CN" sz="1400" b="0">
                <a:latin typeface="+mn-ea"/>
                <a:ea typeface="+mn-ea"/>
                <a:cs typeface="Segoe UI"/>
              </a:rPr>
              <a:t>年首次发布并持续维护。</a:t>
            </a:r>
            <a:endParaRPr lang="en-US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endParaRPr lang="en-US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FreeRTOS</a:t>
            </a:r>
            <a:r>
              <a:rPr lang="zh-CN" sz="1400" b="0">
                <a:latin typeface="+mn-ea"/>
                <a:ea typeface="+mn-ea"/>
                <a:cs typeface="Segoe UI"/>
              </a:rPr>
              <a:t>以其简洁、高效、可裁剪的特点</a:t>
            </a:r>
            <a:r>
              <a:rPr lang="en-US" sz="1400" b="0">
                <a:latin typeface="+mn-ea"/>
                <a:ea typeface="+mn-ea"/>
                <a:cs typeface="Segoe UI"/>
              </a:rPr>
              <a:t>,</a:t>
            </a:r>
            <a:r>
              <a:rPr lang="zh-CN" sz="1400" b="0">
                <a:latin typeface="+mn-ea"/>
                <a:ea typeface="+mn-ea"/>
                <a:cs typeface="Segoe UI"/>
              </a:rPr>
              <a:t>在全球范围内获得了广泛的认可和应用，其优点包括但不限于右表中列出的部分：</a:t>
            </a:r>
            <a:endParaRPr/>
          </a:p>
          <a:p>
            <a:pPr>
              <a:defRPr/>
            </a:pPr>
            <a:endParaRPr lang="en-US" sz="1400" b="0">
              <a:latin typeface="+mn-ea"/>
              <a:ea typeface="+mn-ea"/>
              <a:cs typeface="Segoe UI"/>
            </a:endParaRP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 bwMode="auto"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 bwMode="auto"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 bwMode="auto"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 bwMode="auto"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96241" y="1755468"/>
            <a:ext cx="3273542" cy="124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rcRect l="22081" t="870" r="0" b="5364"/>
          <a:stretch/>
        </p:blipFill>
        <p:spPr bwMode="auto">
          <a:xfrm>
            <a:off x="5199529" y="1524000"/>
            <a:ext cx="6992470" cy="4724399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 fill="norm" stroke="1" extrusionOk="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/>
          <p:cNvSpPr/>
          <p:nvPr/>
        </p:nvSpPr>
        <p:spPr bwMode="auto">
          <a:xfrm>
            <a:off x="5199529" y="1524000"/>
            <a:ext cx="6992471" cy="4724399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 fill="norm" stroke="1" extrusionOk="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270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8" name="Rectangle 7"/>
          <p:cNvSpPr/>
          <p:nvPr/>
        </p:nvSpPr>
        <p:spPr bwMode="auto"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内存安全性：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通过所有权系统、借用检查器和生命周期管理等机制，确保在编译时避免内存安全问题，如空指针、野指针、数据竞争等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Group 8"/>
          <p:cNvGrpSpPr/>
          <p:nvPr/>
        </p:nvGrpSpPr>
        <p:grpSpPr bwMode="auto"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1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并发性：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内置了轻量级的线程模型和消息传递机制，使并发编程更加容易和安全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性能：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的性能与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C/C++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相当，甚至在某些情况下更好。它通过零成本抽象和内联优化等技术实现高性能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0" name="Group 19"/>
          <p:cNvGrpSpPr/>
          <p:nvPr/>
        </p:nvGrpSpPr>
        <p:grpSpPr bwMode="auto"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模式匹配：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拥有强大的模式匹配功能，可用于处理复杂的数据结构和状态转换，使代码更加清晰和可维护。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5" name="Group 24"/>
          <p:cNvGrpSpPr/>
          <p:nvPr/>
        </p:nvGrpSpPr>
        <p:grpSpPr bwMode="auto"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生态系统：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Rust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拥有活跃的社区和丰富的库，可以轻松地与其他语言进行集成，并提供各种功能强大的工具和框架，如</a:t>
            </a:r>
            <a:r>
              <a:rPr lang="en-US" sz="1400">
                <a:solidFill>
                  <a:schemeClr val="bg1"/>
                </a:solidFill>
                <a:latin typeface="Segoe UI"/>
                <a:cs typeface="Segoe UI"/>
              </a:rPr>
              <a:t>Cargo</a:t>
            </a:r>
            <a:r>
              <a:rPr lang="zh-CN" sz="1400">
                <a:solidFill>
                  <a:schemeClr val="bg1"/>
                </a:solidFill>
                <a:latin typeface="Segoe UI"/>
                <a:cs typeface="Segoe UI"/>
              </a:rPr>
              <a:t>构建系统等。</a:t>
            </a:r>
            <a:endParaRPr lang="en-US" sz="140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30" name="Group 29"/>
          <p:cNvGrpSpPr/>
          <p:nvPr/>
        </p:nvGrpSpPr>
        <p:grpSpPr bwMode="auto"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7" name="Title 1"/>
          <p:cNvSpPr txBox="1"/>
          <p:nvPr/>
        </p:nvSpPr>
        <p:spPr bwMode="auto"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+mn-ea"/>
                <a:ea typeface="+mn-ea"/>
                <a:cs typeface="Segoe UI"/>
              </a:rPr>
              <a:t>Rust </a:t>
            </a:r>
            <a:r>
              <a:rPr lang="zh-CN" sz="1400" b="0">
                <a:latin typeface="+mn-ea"/>
                <a:ea typeface="+mn-ea"/>
                <a:cs typeface="Segoe UI"/>
              </a:rPr>
              <a:t>是一门系统级别的编程语言，它旨在解决</a:t>
            </a:r>
            <a:r>
              <a:rPr lang="en-US" sz="1400" b="0">
                <a:latin typeface="+mn-ea"/>
                <a:ea typeface="+mn-ea"/>
                <a:cs typeface="Segoe UI"/>
              </a:rPr>
              <a:t>C/C++</a:t>
            </a:r>
            <a:r>
              <a:rPr lang="zh-CN" sz="1400" b="0">
                <a:latin typeface="+mn-ea"/>
                <a:ea typeface="+mn-ea"/>
                <a:cs typeface="Segoe UI"/>
              </a:rPr>
              <a:t>等语言在系统级编程中常见的安全性和并发性等问题。</a:t>
            </a:r>
            <a:endParaRPr/>
          </a:p>
          <a:p>
            <a:pPr>
              <a:defRPr/>
            </a:pPr>
            <a:endParaRPr lang="zh-CN" sz="1400" b="0">
              <a:latin typeface="+mn-ea"/>
              <a:ea typeface="+mn-ea"/>
              <a:cs typeface="Segoe UI"/>
            </a:endParaRPr>
          </a:p>
          <a:p>
            <a:pPr>
              <a:defRPr/>
            </a:pPr>
            <a:r>
              <a:rPr lang="zh-CN" sz="1400" b="0">
                <a:latin typeface="+mn-ea"/>
                <a:ea typeface="+mn-ea"/>
                <a:cs typeface="Segoe UI"/>
              </a:rPr>
              <a:t>传统的系统级编程语言如</a:t>
            </a:r>
            <a:r>
              <a:rPr lang="en-US" sz="1400" b="0">
                <a:latin typeface="+mn-ea"/>
                <a:ea typeface="+mn-ea"/>
                <a:cs typeface="Segoe UI"/>
              </a:rPr>
              <a:t>C/C++</a:t>
            </a:r>
            <a:r>
              <a:rPr lang="zh-CN" sz="1400" b="0">
                <a:latin typeface="+mn-ea"/>
                <a:ea typeface="+mn-ea"/>
                <a:cs typeface="Segoe UI"/>
              </a:rPr>
              <a:t>在处理内存安全性和并发性时存在许多挑战，如空指针、数据竞争等问题。而</a:t>
            </a:r>
            <a:r>
              <a:rPr lang="en-US" sz="1400" b="0">
                <a:latin typeface="+mn-ea"/>
                <a:ea typeface="+mn-ea"/>
                <a:cs typeface="Segoe UI"/>
              </a:rPr>
              <a:t>Rust</a:t>
            </a:r>
            <a:r>
              <a:rPr lang="zh-CN" sz="1400" b="0">
                <a:latin typeface="+mn-ea"/>
                <a:ea typeface="+mn-ea"/>
                <a:cs typeface="Segoe UI"/>
              </a:rPr>
              <a:t>的设计目标之一是通过强大的类型系统和所有权机制解决这些问题，提高代码的安全性和可靠性。</a:t>
            </a:r>
            <a:endParaRPr lang="en-US" sz="1400" b="0">
              <a:latin typeface="+mn-ea"/>
              <a:ea typeface="+mn-ea"/>
              <a:cs typeface="Segoe UI"/>
            </a:endParaRP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 bwMode="auto"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 bwMode="auto"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</p:cNvCxnSpPr>
          <p:nvPr/>
        </p:nvCxnSpPr>
        <p:spPr bwMode="auto"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</p:cNvCxnSpPr>
          <p:nvPr/>
        </p:nvCxnSpPr>
        <p:spPr bwMode="auto"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67407" y="1443562"/>
            <a:ext cx="1981054" cy="19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rcRect l="9098" t="0" r="11590" b="0"/>
          <a:stretch/>
        </p:blipFill>
        <p:spPr bwMode="auto"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 fill="norm" stroke="1" extrusionOk="0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/>
          <p:cNvSpPr/>
          <p:nvPr/>
        </p:nvSpPr>
        <p:spPr bwMode="auto">
          <a:xfrm>
            <a:off x="5061912" y="1728956"/>
            <a:ext cx="2068175" cy="422366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21"/>
          <p:cNvSpPr/>
          <p:nvPr/>
        </p:nvSpPr>
        <p:spPr bwMode="auto"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 Same Side Corner Rectangle 4"/>
          <p:cNvSpPr/>
          <p:nvPr/>
        </p:nvSpPr>
        <p:spPr bwMode="auto"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70009" y="2290552"/>
            <a:ext cx="3342684" cy="1218794"/>
          </a:xfr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sz="4000">
                <a:solidFill>
                  <a:schemeClr val="bg1"/>
                </a:solidFill>
                <a:latin typeface="微软雅黑"/>
                <a:ea typeface="微软雅黑"/>
              </a:rPr>
              <a:t>项目目标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——</a:t>
            </a:r>
            <a:r>
              <a:rPr lang="zh-CN" sz="2400">
                <a:solidFill>
                  <a:schemeClr val="bg1"/>
                </a:solidFill>
              </a:rPr>
              <a:t>用 </a:t>
            </a:r>
            <a:r>
              <a:rPr lang="en-US" sz="2400">
                <a:solidFill>
                  <a:schemeClr val="bg1"/>
                </a:solidFill>
              </a:rPr>
              <a:t>Rust </a:t>
            </a:r>
            <a:r>
              <a:rPr lang="zh-CN" sz="2400">
                <a:solidFill>
                  <a:schemeClr val="bg1"/>
                </a:solidFill>
              </a:rPr>
              <a:t>改写 </a:t>
            </a:r>
            <a:r>
              <a:rPr lang="en-US" sz="2400">
                <a:solidFill>
                  <a:schemeClr val="bg1"/>
                </a:solidFill>
              </a:rPr>
              <a:t>FreeRTOS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zh-CN" sz="2400">
                <a:solidFill>
                  <a:schemeClr val="bg1"/>
                </a:solidFill>
              </a:rPr>
              <a:t>并支持 </a:t>
            </a:r>
            <a:r>
              <a:rPr lang="en-US" sz="2400">
                <a:solidFill>
                  <a:schemeClr val="bg1"/>
                </a:solidFill>
              </a:rPr>
              <a:t>MMU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 fill="norm" stroke="1" extrusionOk="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7" name="Title 1"/>
          <p:cNvSpPr txBox="1"/>
          <p:nvPr/>
        </p:nvSpPr>
        <p:spPr bwMode="auto">
          <a:xfrm>
            <a:off x="970009" y="3958050"/>
            <a:ext cx="2727295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Segoe UI"/>
                <a:cs typeface="Segoe UI"/>
              </a:rPr>
              <a:t>选择 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Rust: </a:t>
            </a:r>
            <a:endParaRPr/>
          </a:p>
          <a:p>
            <a:pPr>
              <a:lnSpc>
                <a:spcPct val="120000"/>
              </a:lnSpc>
              <a:defRPr/>
            </a:pPr>
            <a:r>
              <a:rPr lang="zh-CN" sz="1600" b="0">
                <a:solidFill>
                  <a:schemeClr val="bg1"/>
                </a:solidFill>
                <a:latin typeface="Segoe UI"/>
                <a:cs typeface="Segoe UI"/>
              </a:rPr>
              <a:t>内存安全和并发优势</a:t>
            </a:r>
            <a:endParaRPr lang="en-US" sz="1600" b="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20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Segoe UI"/>
                <a:cs typeface="Segoe UI"/>
              </a:rPr>
              <a:t>添加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MMU: </a:t>
            </a:r>
            <a:endParaRPr/>
          </a:p>
          <a:p>
            <a:pPr>
              <a:lnSpc>
                <a:spcPct val="120000"/>
              </a:lnSpc>
              <a:defRPr/>
            </a:pPr>
            <a:r>
              <a:rPr lang="zh-CN" sz="1600" b="0">
                <a:solidFill>
                  <a:schemeClr val="bg1"/>
                </a:solidFill>
                <a:latin typeface="Segoe UI"/>
                <a:cs typeface="Segoe UI"/>
              </a:rPr>
              <a:t>增强内存管理和安全性</a:t>
            </a:r>
            <a:endParaRPr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 bwMode="auto">
          <a:xfrm>
            <a:off x="7345124" y="1728956"/>
            <a:ext cx="2068175" cy="422366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 bwMode="auto">
          <a:xfrm>
            <a:off x="9628336" y="1728956"/>
            <a:ext cx="2068175" cy="422366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23" name="Title 1"/>
          <p:cNvSpPr txBox="1"/>
          <p:nvPr/>
        </p:nvSpPr>
        <p:spPr bwMode="auto"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所有权机制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4" name="Title 1"/>
          <p:cNvSpPr txBox="1"/>
          <p:nvPr/>
        </p:nvSpPr>
        <p:spPr bwMode="auto"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微软雅黑"/>
                <a:ea typeface="微软雅黑"/>
                <a:cs typeface="Segoe UI"/>
              </a:rPr>
              <a:t>Rust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确保了内存安全，防止了缓冲区溢出、越界访问等常见的内存错误</a:t>
            </a: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zh-CN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r>
              <a:rPr lang="en-US" sz="1400">
                <a:latin typeface="微软雅黑"/>
                <a:ea typeface="微软雅黑"/>
                <a:cs typeface="Segoe UI"/>
              </a:rPr>
              <a:t>=&gt;</a:t>
            </a:r>
            <a:r>
              <a:rPr lang="en-US" sz="1400" b="0">
                <a:latin typeface="微软雅黑"/>
                <a:ea typeface="微软雅黑"/>
                <a:cs typeface="Segoe UI"/>
              </a:rPr>
              <a:t> 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要求我们在编写代码时</a:t>
            </a:r>
            <a:r>
              <a:rPr lang="zh-CN" sz="140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Segoe UI"/>
              </a:rPr>
              <a:t>必须仔细思考内存的使用和分配，防止代码中出现未预料到的更改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从而影响代码的正确性和安全性</a:t>
            </a:r>
            <a:endParaRPr/>
          </a:p>
        </p:txBody>
      </p:sp>
      <p:sp>
        <p:nvSpPr>
          <p:cNvPr id="26" name="Rounded Rectangle 25"/>
          <p:cNvSpPr/>
          <p:nvPr/>
        </p:nvSpPr>
        <p:spPr bwMode="auto"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28" name="Title 1"/>
          <p:cNvSpPr txBox="1"/>
          <p:nvPr/>
        </p:nvSpPr>
        <p:spPr bwMode="auto"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生命周期管理与借用规则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9" name="Title 1"/>
          <p:cNvSpPr txBox="1"/>
          <p:nvPr/>
        </p:nvSpPr>
        <p:spPr bwMode="auto"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微软雅黑"/>
                <a:ea typeface="微软雅黑"/>
                <a:cs typeface="Segoe UI"/>
              </a:rPr>
              <a:t>Rust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提供了丰富的生命周期管理功能和借用规则</a:t>
            </a: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zh-CN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r>
              <a:rPr lang="en-US" sz="1400">
                <a:latin typeface="微软雅黑"/>
                <a:ea typeface="微软雅黑"/>
                <a:cs typeface="Segoe UI"/>
              </a:rPr>
              <a:t>=&gt; 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要求我们在编写代码时</a:t>
            </a:r>
            <a:r>
              <a:rPr lang="zh-CN" sz="140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Segoe UI"/>
              </a:rPr>
              <a:t>必须考虑数据的有效期和访问权限，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提升代码的安全性，增强软件的可维护性和可读性</a:t>
            </a:r>
            <a:endParaRPr/>
          </a:p>
        </p:txBody>
      </p:sp>
      <p:sp>
        <p:nvSpPr>
          <p:cNvPr id="31" name="Rounded Rectangle 30"/>
          <p:cNvSpPr/>
          <p:nvPr/>
        </p:nvSpPr>
        <p:spPr bwMode="auto"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sp>
        <p:nvSpPr>
          <p:cNvPr id="33" name="Title 1"/>
          <p:cNvSpPr txBox="1"/>
          <p:nvPr/>
        </p:nvSpPr>
        <p:spPr bwMode="auto"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类型安全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  <a:p>
            <a:pPr>
              <a:defRPr/>
            </a:pPr>
            <a:r>
              <a:rPr lang="zh-CN" sz="2000">
                <a:solidFill>
                  <a:schemeClr val="bg1"/>
                </a:solidFill>
                <a:latin typeface="微软雅黑"/>
                <a:ea typeface="微软雅黑"/>
              </a:rPr>
              <a:t>与借用检查器</a:t>
            </a:r>
            <a:endParaRPr lang="en-US" sz="20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400" b="0">
                <a:latin typeface="微软雅黑"/>
                <a:ea typeface="微软雅黑"/>
                <a:cs typeface="Segoe UI"/>
              </a:rPr>
              <a:t>Rust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的借用检查器保证了代码的类型安全，能够在编译时期就发现潜在的类型错误</a:t>
            </a:r>
            <a:endParaRPr lang="en-US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endParaRPr lang="zh-CN" sz="1400" b="0">
              <a:latin typeface="微软雅黑"/>
              <a:ea typeface="微软雅黑"/>
              <a:cs typeface="Segoe UI"/>
            </a:endParaRPr>
          </a:p>
          <a:p>
            <a:pPr>
              <a:defRPr/>
            </a:pPr>
            <a:r>
              <a:rPr lang="en-US" sz="1400">
                <a:latin typeface="微软雅黑"/>
                <a:ea typeface="微软雅黑"/>
                <a:cs typeface="Segoe UI"/>
              </a:rPr>
              <a:t>=&gt;</a:t>
            </a:r>
            <a:r>
              <a:rPr lang="en-US" sz="1400" b="0">
                <a:latin typeface="微软雅黑"/>
                <a:ea typeface="微软雅黑"/>
                <a:cs typeface="Segoe UI"/>
              </a:rPr>
              <a:t> 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要求我们在编写代码时</a:t>
            </a:r>
            <a:r>
              <a:rPr lang="zh-CN" sz="140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Segoe UI"/>
              </a:rPr>
              <a:t>必须严格遵守类型规则，确保数据类型的正确匹配，</a:t>
            </a:r>
            <a:r>
              <a:rPr lang="zh-CN" sz="1400" b="0">
                <a:latin typeface="微软雅黑"/>
                <a:ea typeface="微软雅黑"/>
                <a:cs typeface="Segoe UI"/>
              </a:rPr>
              <a:t>以避免程序在运行时期的类型错误</a:t>
            </a:r>
            <a:endParaRPr/>
          </a:p>
        </p:txBody>
      </p:sp>
      <p:grpSp>
        <p:nvGrpSpPr>
          <p:cNvPr id="36" name="Group 35"/>
          <p:cNvGrpSpPr/>
          <p:nvPr/>
        </p:nvGrpSpPr>
        <p:grpSpPr bwMode="auto"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/>
            <p:cNvSpPr/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 fill="norm" stroke="1" extrusionOk="0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 fill="norm" stroke="1" extrusionOk="0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 fill="norm" stroke="1" extrusionOk="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 fill="norm" stroke="1" extrusionOk="0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 fill="norm" stroke="1" extrusionOk="0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 fill="norm" stroke="1" extrusionOk="0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3" name="Line 164"/>
            <p:cNvSpPr>
              <a:spLocks noChangeShapeType="1"/>
            </p:cNvSpPr>
            <p:nvPr/>
          </p:nvSpPr>
          <p:spPr bwMode="auto">
            <a:xfrm>
              <a:off x="2827338" y="3505199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4" name="Line 165"/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grpSp>
        <p:nvGrpSpPr>
          <p:cNvPr id="45" name="Group 44"/>
          <p:cNvGrpSpPr/>
          <p:nvPr/>
        </p:nvGrpSpPr>
        <p:grpSpPr bwMode="auto"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47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grpSp>
        <p:nvGrpSpPr>
          <p:cNvPr id="48" name="Group 47"/>
          <p:cNvGrpSpPr/>
          <p:nvPr/>
        </p:nvGrpSpPr>
        <p:grpSpPr bwMode="auto"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50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grpSp>
        <p:nvGrpSpPr>
          <p:cNvPr id="52" name="Group 51"/>
          <p:cNvGrpSpPr/>
          <p:nvPr/>
        </p:nvGrpSpPr>
        <p:grpSpPr bwMode="auto"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/>
            <p:cNvSpPr/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 fill="norm" stroke="1" extrusionOk="0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54" name="Oval 305"/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/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6" name="文本框 5"/>
          <p:cNvSpPr txBox="1"/>
          <p:nvPr/>
        </p:nvSpPr>
        <p:spPr bwMode="auto"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sz="28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sz="2800" b="1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>
              <a:defRPr/>
            </a:pPr>
            <a:r>
              <a:rPr lang="zh-CN" sz="2800" b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sz="2800" b="1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i="0" u="none" strike="noStrike" cap="none" spc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latin typeface="等线"/>
                <a:ea typeface="等线"/>
                <a:cs typeface="Segoe UI"/>
              </a:rPr>
              <a:t>安全！细致！动脑子！</a:t>
            </a:r>
            <a:endParaRPr lang="en-US" sz="2800" b="1" i="0" u="none" strike="noStrike" cap="none" spc="0">
              <a:ln>
                <a:noFill/>
              </a:ln>
              <a:solidFill>
                <a:srgbClr val="04558D">
                  <a:lumMod val="75000"/>
                </a:srgbClr>
              </a:solidFill>
              <a:latin typeface="等线"/>
              <a:ea typeface="等线"/>
              <a:cs typeface="Segoe UI"/>
            </a:endParaRPr>
          </a:p>
          <a:p>
            <a:pPr>
              <a:defRPr/>
            </a:pP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阎昶澍：组长，参与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MMU</a:t>
            </a:r>
            <a:r>
              <a:rPr lang="zh-CN"/>
              <a:t>部分，交叉编译与上板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郭东昊：组员，参与</a:t>
            </a:r>
            <a:r>
              <a:rPr lang="en-US"/>
              <a:t>Rust</a:t>
            </a:r>
            <a:r>
              <a:rPr lang="zh-CN"/>
              <a:t>改写，上板与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薄震宇：组员，参与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周翟恩和：组员，参与</a:t>
            </a:r>
            <a:r>
              <a:rPr lang="en-US"/>
              <a:t>Rust</a:t>
            </a:r>
            <a:r>
              <a:rPr lang="zh-CN"/>
              <a:t>改写，</a:t>
            </a:r>
            <a:r>
              <a:rPr lang="en-US"/>
              <a:t>PPT</a:t>
            </a:r>
            <a:r>
              <a:rPr lang="zh-CN"/>
              <a:t>制作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/>
              <a:t>王劲博：组员，参与</a:t>
            </a:r>
            <a:r>
              <a:rPr lang="en-US"/>
              <a:t>PPT</a:t>
            </a:r>
            <a:r>
              <a:rPr lang="zh-CN"/>
              <a:t>制作</a:t>
            </a:r>
            <a:endParaRPr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 bwMode="auto"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LOC </a:t>
            </a:r>
            <a:r>
              <a:rPr lang="zh-CN"/>
              <a:t>统计</a:t>
            </a:r>
            <a:endParaRPr/>
          </a:p>
        </p:txBody>
      </p:sp>
      <p:sp>
        <p:nvSpPr>
          <p:cNvPr id="2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2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sz="2400" b="1" i="0" u="none" strike="noStrike" cap="none" spc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2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sz="2400" b="1" i="0" u="none" strike="noStrike" cap="none" spc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 bwMode="auto">
          <a:xfrm>
            <a:off x="607325" y="1781033"/>
            <a:ext cx="9376012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/>
              <a:t>Rust</a:t>
            </a:r>
            <a:r>
              <a:rPr lang="zh-CN"/>
              <a:t>版本的</a:t>
            </a:r>
            <a:r>
              <a:rPr lang="en-US"/>
              <a:t>FreeRTOS</a:t>
            </a:r>
            <a:r>
              <a:rPr lang="zh-CN"/>
              <a:t>系统顺利在</a:t>
            </a:r>
            <a:r>
              <a:rPr lang="en-US"/>
              <a:t>QEMU</a:t>
            </a:r>
            <a:r>
              <a:rPr lang="zh-CN"/>
              <a:t>上运行</a:t>
            </a:r>
            <a:endParaRPr lang="en-US"/>
          </a:p>
          <a:p>
            <a:pPr marL="742950" lvl="1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/>
              <a:t>整个系统完整编译，而非对某一特性的专门测试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/>
              <a:t>MMU</a:t>
            </a:r>
            <a:r>
              <a:rPr lang="zh-CN"/>
              <a:t>功能顺利实现，命中率高达</a:t>
            </a:r>
            <a:r>
              <a:rPr lang="en-US"/>
              <a:t>99.974%</a:t>
            </a:r>
            <a:endParaRPr/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2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sz="2400" b="1" i="0" u="none" strike="noStrike" cap="none" spc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 xmlns:a="http://schemas.openxmlformats.org/drawingml/2006/main"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4376475"/>
                <a:gridCol w="2247378"/>
                <a:gridCol w="2129095"/>
                <a:gridCol w="2094399"/>
              </a:tblGrid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</a:tr>
              <a:tr h="1752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ONLYOFFICE/8.1.0.169</Application>
  <DocSecurity>0</DocSecurity>
  <PresentationFormat>宽屏</PresentationFormat>
  <Paragraphs>0</Paragraphs>
  <Slides>36</Slides>
  <Notes>36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dc:identifier/>
  <dc:language/>
  <cp:lastModifiedBy/>
  <cp:revision>257</cp:revision>
  <dcterms:created xsi:type="dcterms:W3CDTF">2019-08-16T12:08:31Z</dcterms:created>
  <dcterms:modified xsi:type="dcterms:W3CDTF">2024-07-05T14:15:23Z</dcterms:modified>
  <cp:category/>
  <cp:contentStatus/>
  <cp:version/>
</cp:coreProperties>
</file>